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9"/>
  </p:notesMasterIdLst>
  <p:sldIdLst>
    <p:sldId id="259" r:id="rId2"/>
    <p:sldId id="260" r:id="rId3"/>
    <p:sldId id="319" r:id="rId4"/>
    <p:sldId id="320" r:id="rId5"/>
    <p:sldId id="321" r:id="rId6"/>
    <p:sldId id="322" r:id="rId7"/>
    <p:sldId id="341" r:id="rId8"/>
    <p:sldId id="345" r:id="rId9"/>
    <p:sldId id="256" r:id="rId10"/>
    <p:sldId id="311" r:id="rId11"/>
    <p:sldId id="324" r:id="rId12"/>
    <p:sldId id="325" r:id="rId13"/>
    <p:sldId id="326" r:id="rId14"/>
    <p:sldId id="327" r:id="rId15"/>
    <p:sldId id="315" r:id="rId16"/>
    <p:sldId id="343" r:id="rId17"/>
    <p:sldId id="328" r:id="rId18"/>
    <p:sldId id="338" r:id="rId19"/>
    <p:sldId id="333" r:id="rId20"/>
    <p:sldId id="331" r:id="rId21"/>
    <p:sldId id="332" r:id="rId22"/>
    <p:sldId id="330" r:id="rId23"/>
    <p:sldId id="334" r:id="rId24"/>
    <p:sldId id="335" r:id="rId25"/>
    <p:sldId id="336" r:id="rId26"/>
    <p:sldId id="342" r:id="rId27"/>
    <p:sldId id="344" r:id="rId28"/>
  </p:sldIdLst>
  <p:sldSz cx="12192000" cy="6858000"/>
  <p:notesSz cx="6858000" cy="9144000"/>
  <p:embeddedFontLst>
    <p:embeddedFont>
      <p:font typeface="Calibri Light" pitchFamily="34" charset="0"/>
      <p:regular r:id="rId30"/>
      <p:italic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ＭＳ Ｐゴシック" pitchFamily="34" charset="-128"/>
      <p:regular r:id="rId36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06" d="100"/>
          <a:sy n="106" d="100"/>
        </p:scale>
        <p:origin x="-63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16.8.2021.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slov, sadržaj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4A02A23C-5DC6-430F-B625-96304EB22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0A3AEEE4-0A71-4724-85CA-BBC6345B7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E285B6F6-8BD6-4529-9E7C-0E111B6C2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696DE-0884-4E73-BFB1-703F5244B241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xmlns="" val="135242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Biologija 7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ŠK</a:t>
            </a:r>
            <a:endParaRPr lang="x-none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s://learningapps.org/watch?v=p28rhph0k19" TargetMode="External"/><Relationship Id="rId7" Type="http://schemas.openxmlformats.org/officeDocument/2006/relationships/image" Target="../media/image20.png"/><Relationship Id="rId2" Type="http://schemas.openxmlformats.org/officeDocument/2006/relationships/hyperlink" Target="https://learningapps.org/watch?v=pvt5hf2w519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hyperlink" Target="https://www.e-sfera.hr/dodatni-digitalni-sadrzaji/3154b440-1f69-4e7b-93ed-4cd563d35059/" TargetMode="External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e-sfera.hr/dodatni-digitalni-sadrzaji/3154b440-1f69-4e7b-93ed-4cd563d35059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3154b440-1f69-4e7b-93ed-4cd563d35059/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watch?v=p4z5xd10n19" TargetMode="External"/><Relationship Id="rId2" Type="http://schemas.openxmlformats.org/officeDocument/2006/relationships/hyperlink" Target="https://www.e-sfera.hr/dodatni-digitalni-sadrzaji/3154b440-1f69-4e7b-93ed-4cd563d35059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3154b440-1f69-4e7b-93ed-4cd563d35059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learningapps.org/watch?v=p9sy4pr5t19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3DA7CB-9939-0242-AD2D-4B922B7D6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6393" y="2039446"/>
            <a:ext cx="5142393" cy="2779108"/>
          </a:xfrm>
        </p:spPr>
        <p:txBody>
          <a:bodyPr>
            <a:noAutofit/>
          </a:bodyPr>
          <a:lstStyle/>
          <a:p>
            <a:r>
              <a:rPr lang="hr-HR" sz="4800" b="1" dirty="0"/>
              <a:t>Što nam omogućuje kretanje </a:t>
            </a:r>
            <a:endParaRPr lang="x-none" sz="4800" dirty="0"/>
          </a:p>
        </p:txBody>
      </p:sp>
      <p:pic>
        <p:nvPicPr>
          <p:cNvPr id="5" name="Slika 4" descr="Slika na kojoj se prikazuje osoba, stajanje, muškarac, poziranje&#10;&#10;Opis je automatski generiran">
            <a:extLst>
              <a:ext uri="{FF2B5EF4-FFF2-40B4-BE49-F238E27FC236}">
                <a16:creationId xmlns:a16="http://schemas.microsoft.com/office/drawing/2014/main" xmlns="" id="{AD1070CB-5D2C-44F2-9963-5B2C497254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279508"/>
            <a:ext cx="5142393" cy="514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4629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9">
            <a:extLst>
              <a:ext uri="{FF2B5EF4-FFF2-40B4-BE49-F238E27FC236}">
                <a16:creationId xmlns:a16="http://schemas.microsoft.com/office/drawing/2014/main" xmlns="" id="{AF934621-340B-4475-8945-DA4C00084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sr-Latn-RS" altLang="sr-Latn-RS"/>
          </a:p>
        </p:txBody>
      </p:sp>
      <p:sp>
        <p:nvSpPr>
          <p:cNvPr id="5123" name="Rectangle 10">
            <a:extLst>
              <a:ext uri="{FF2B5EF4-FFF2-40B4-BE49-F238E27FC236}">
                <a16:creationId xmlns:a16="http://schemas.microsoft.com/office/drawing/2014/main" xmlns="" id="{D3BECF7F-C3F4-4BF4-A0DD-7133D82B6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919" y="841491"/>
            <a:ext cx="10902897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hr-HR" altLang="sr-Latn-RS" sz="2800" b="1" dirty="0">
              <a:cs typeface="Times New Roman" panose="02020603050405020304" pitchFamily="18" charset="0"/>
            </a:endParaRPr>
          </a:p>
          <a:p>
            <a:pPr algn="ctr"/>
            <a:r>
              <a:rPr lang="hr-HR" altLang="sr-Latn-RS" sz="2800" b="1" dirty="0">
                <a:cs typeface="Times New Roman" panose="02020603050405020304" pitchFamily="18" charset="0"/>
              </a:rPr>
              <a:t>KOSTUR</a:t>
            </a:r>
          </a:p>
          <a:p>
            <a:pPr algn="ctr"/>
            <a:endParaRPr lang="hr-HR" altLang="sr-Latn-RS" sz="2800" b="1" dirty="0">
              <a:cs typeface="Times New Roman" panose="02020603050405020304" pitchFamily="18" charset="0"/>
            </a:endParaRPr>
          </a:p>
          <a:p>
            <a:pPr algn="ctr"/>
            <a:endParaRPr lang="hr-HR" altLang="sr-Latn-RS" sz="2800" b="1" dirty="0">
              <a:cs typeface="Times New Roman" panose="02020603050405020304" pitchFamily="18" charset="0"/>
            </a:endParaRPr>
          </a:p>
          <a:p>
            <a:pPr algn="ctr"/>
            <a:endParaRPr lang="hr-HR" altLang="sr-Latn-RS" sz="2800" b="1" dirty="0">
              <a:cs typeface="Times New Roman" panose="02020603050405020304" pitchFamily="18" charset="0"/>
            </a:endParaRPr>
          </a:p>
          <a:p>
            <a:pPr algn="ctr"/>
            <a:r>
              <a:rPr lang="hr-HR" altLang="sr-Latn-RS" sz="2800" b="1" dirty="0">
                <a:cs typeface="Times New Roman" panose="02020603050405020304" pitchFamily="18" charset="0"/>
              </a:rPr>
              <a:t>KOSTI GLAVE 	     KOSTI TRUPA 	  	KOSTI UDOVA</a:t>
            </a:r>
            <a:endParaRPr lang="hr-HR" altLang="sr-Latn-RS" sz="2800" dirty="0"/>
          </a:p>
        </p:txBody>
      </p:sp>
      <p:sp>
        <p:nvSpPr>
          <p:cNvPr id="5124" name="Pravokutnik 15">
            <a:extLst>
              <a:ext uri="{FF2B5EF4-FFF2-40B4-BE49-F238E27FC236}">
                <a16:creationId xmlns:a16="http://schemas.microsoft.com/office/drawing/2014/main" xmlns="" id="{87CA0469-5B69-4E3C-A543-AD531C683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350" y="3945897"/>
            <a:ext cx="35948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hr-HR" altLang="sr-Latn-R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kosti lica i lubanje</a:t>
            </a:r>
            <a:endParaRPr lang="hr-HR" altLang="sr-Latn-R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Pravokutnik 16">
            <a:extLst>
              <a:ext uri="{FF2B5EF4-FFF2-40B4-BE49-F238E27FC236}">
                <a16:creationId xmlns:a16="http://schemas.microsoft.com/office/drawing/2014/main" xmlns="" id="{8CF992EC-2B04-4422-B661-33004B4E113E}"/>
              </a:ext>
            </a:extLst>
          </p:cNvPr>
          <p:cNvSpPr/>
          <p:nvPr/>
        </p:nvSpPr>
        <p:spPr>
          <a:xfrm>
            <a:off x="3990325" y="3950846"/>
            <a:ext cx="3484084" cy="2742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hr-HR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kraljeŽnica</a:t>
            </a:r>
            <a:endParaRPr lang="hr-HR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hr-HR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prsni koš</a:t>
            </a:r>
            <a:endParaRPr lang="hr-H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hr-HR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rameni pojas 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hr-HR" sz="3200" dirty="0">
                <a:latin typeface="Calibri" panose="020F0502020204030204" pitchFamily="34" charset="0"/>
                <a:cs typeface="Times New Roman" panose="02020603050405020304" pitchFamily="18" charset="0"/>
              </a:rPr>
              <a:t>zdjelični pojas</a:t>
            </a:r>
            <a:endParaRPr lang="hr-HR" sz="3200" dirty="0">
              <a:cs typeface="Arial" panose="020B0604020202020204" pitchFamily="34" charset="0"/>
            </a:endParaRPr>
          </a:p>
        </p:txBody>
      </p:sp>
      <p:sp>
        <p:nvSpPr>
          <p:cNvPr id="5126" name="TekstniOkvir 17">
            <a:extLst>
              <a:ext uri="{FF2B5EF4-FFF2-40B4-BE49-F238E27FC236}">
                <a16:creationId xmlns:a16="http://schemas.microsoft.com/office/drawing/2014/main" xmlns="" id="{BF7A6636-BF50-4F70-BC40-CB02B4F80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9556" y="3936778"/>
            <a:ext cx="34888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hr-HR" altLang="sr-Latn-R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kosti ruku i nogu</a:t>
            </a:r>
            <a:endParaRPr lang="hr-HR" altLang="sr-Latn-RS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xmlns="" id="{8E5D5022-8FF5-4F23-8013-3D6FC1237331}"/>
              </a:ext>
            </a:extLst>
          </p:cNvPr>
          <p:cNvCxnSpPr/>
          <p:nvPr/>
        </p:nvCxnSpPr>
        <p:spPr>
          <a:xfrm flipH="1">
            <a:off x="2854020" y="1898538"/>
            <a:ext cx="1368425" cy="719138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Ravni poveznik 20">
            <a:extLst>
              <a:ext uri="{FF2B5EF4-FFF2-40B4-BE49-F238E27FC236}">
                <a16:creationId xmlns:a16="http://schemas.microsoft.com/office/drawing/2014/main" xmlns="" id="{7B2DBB1B-9946-4B70-BC94-083327B97542}"/>
              </a:ext>
            </a:extLst>
          </p:cNvPr>
          <p:cNvCxnSpPr>
            <a:cxnSpLocks/>
          </p:cNvCxnSpPr>
          <p:nvPr/>
        </p:nvCxnSpPr>
        <p:spPr>
          <a:xfrm>
            <a:off x="5542452" y="2180319"/>
            <a:ext cx="0" cy="563562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Ravni poveznik 21">
            <a:extLst>
              <a:ext uri="{FF2B5EF4-FFF2-40B4-BE49-F238E27FC236}">
                <a16:creationId xmlns:a16="http://schemas.microsoft.com/office/drawing/2014/main" xmlns="" id="{DDCC9A66-0BC3-4C0E-BA61-9796657F9594}"/>
              </a:ext>
            </a:extLst>
          </p:cNvPr>
          <p:cNvCxnSpPr>
            <a:cxnSpLocks/>
          </p:cNvCxnSpPr>
          <p:nvPr/>
        </p:nvCxnSpPr>
        <p:spPr>
          <a:xfrm flipH="1" flipV="1">
            <a:off x="6846497" y="1910124"/>
            <a:ext cx="1584325" cy="83820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  <p:bldP spid="51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7CC76778-111F-4007-92FB-5DFF503AB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4695" y="2332581"/>
            <a:ext cx="4038600" cy="330464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r-HR" sz="3200" dirty="0"/>
              <a:t>Kosti lica 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Kosti lubanje </a:t>
            </a:r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BACA72B9-59B6-451C-A192-CDEDC7A9E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2927" y="1439769"/>
            <a:ext cx="4216983" cy="770868"/>
          </a:xfrm>
        </p:spPr>
        <p:txBody>
          <a:bodyPr/>
          <a:lstStyle/>
          <a:p>
            <a:pPr algn="ctr"/>
            <a:r>
              <a:rPr lang="hr-HR" b="1" dirty="0"/>
              <a:t>Kosti glave </a:t>
            </a:r>
            <a:endParaRPr lang="hr-HR" dirty="0"/>
          </a:p>
        </p:txBody>
      </p:sp>
      <p:pic>
        <p:nvPicPr>
          <p:cNvPr id="4" name="Slika 3" descr="Slika na kojoj se prikazuje sisavac, životinja, osoba, muškarac&#10;&#10;Opis je automatski generiran">
            <a:extLst>
              <a:ext uri="{FF2B5EF4-FFF2-40B4-BE49-F238E27FC236}">
                <a16:creationId xmlns:a16="http://schemas.microsoft.com/office/drawing/2014/main" xmlns="" id="{C21CB03E-1DF1-4B48-BB56-9BC7489A3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7742" y="1205858"/>
            <a:ext cx="5055185" cy="555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163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1F3398A5-2632-4D84-910D-739A5CB79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5544" y="3075156"/>
            <a:ext cx="4798255" cy="3304640"/>
          </a:xfrm>
        </p:spPr>
        <p:txBody>
          <a:bodyPr>
            <a:normAutofit/>
          </a:bodyPr>
          <a:lstStyle/>
          <a:p>
            <a:r>
              <a:rPr lang="hr-HR" sz="3200" dirty="0"/>
              <a:t>Kralježnica 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0965D769-8164-4722-BBCF-DD229CCB9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5544" y="1423269"/>
            <a:ext cx="4798256" cy="770868"/>
          </a:xfrm>
        </p:spPr>
        <p:txBody>
          <a:bodyPr/>
          <a:lstStyle/>
          <a:p>
            <a:r>
              <a:rPr lang="hr-HR" b="1" dirty="0"/>
              <a:t>Kost trupa</a:t>
            </a:r>
          </a:p>
        </p:txBody>
      </p:sp>
      <p:pic>
        <p:nvPicPr>
          <p:cNvPr id="4" name="Picture 2" descr="Slikovni rezultat za kosti trupa">
            <a:extLst>
              <a:ext uri="{FF2B5EF4-FFF2-40B4-BE49-F238E27FC236}">
                <a16:creationId xmlns:a16="http://schemas.microsoft.com/office/drawing/2014/main" xmlns="" id="{30F48470-FAEF-41D3-BF10-544E0931F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06129"/>
            <a:ext cx="3063239" cy="54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661967FA-00EE-4BB4-BC9B-604480C08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057" y="3111203"/>
            <a:ext cx="2585306" cy="212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6317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A7D05141-FF85-4B4E-B227-E2E7B4684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7913" y="5608928"/>
            <a:ext cx="2097258" cy="770868"/>
          </a:xfrm>
        </p:spPr>
        <p:txBody>
          <a:bodyPr/>
          <a:lstStyle/>
          <a:p>
            <a:pPr marL="0" indent="0">
              <a:buNone/>
            </a:pPr>
            <a:r>
              <a:rPr lang="hr-HR" dirty="0">
                <a:solidFill>
                  <a:srgbClr val="606060"/>
                </a:solidFill>
                <a:latin typeface="Nunito"/>
                <a:hlinkClick r:id="" action="ppaction://noaction"/>
              </a:rPr>
              <a:t>Vizualno</a:t>
            </a:r>
            <a:r>
              <a:rPr lang="hr-HR" dirty="0">
                <a:solidFill>
                  <a:srgbClr val="606060"/>
                </a:solidFill>
                <a:latin typeface="Nunito"/>
              </a:rPr>
              <a:t> </a:t>
            </a:r>
            <a:r>
              <a:rPr lang="hr-HR" dirty="0">
                <a:solidFill>
                  <a:schemeClr val="accent1"/>
                </a:solidFill>
                <a:latin typeface="Nunito"/>
              </a:rPr>
              <a:t>+</a:t>
            </a:r>
            <a:endParaRPr lang="hr-HR" dirty="0">
              <a:solidFill>
                <a:srgbClr val="606060"/>
              </a:solidFill>
              <a:latin typeface="Nunito"/>
            </a:endParaRPr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E4C1688F-9F4E-4EDA-9F45-ABBB4492E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0181" y="1423269"/>
            <a:ext cx="2214489" cy="770868"/>
          </a:xfrm>
        </p:spPr>
        <p:txBody>
          <a:bodyPr/>
          <a:lstStyle/>
          <a:p>
            <a:r>
              <a:rPr lang="hr-HR" b="1" dirty="0"/>
              <a:t>Kostur</a:t>
            </a:r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F57CFADD-CA65-4EAA-9B21-4C7D05E52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6413" y="1187624"/>
            <a:ext cx="3189587" cy="567037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F32ABC6E-3451-435F-927C-61810DA33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7913" y="4812645"/>
            <a:ext cx="556023" cy="62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2911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AC671928-70E0-41FE-8093-754D97DA4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737532"/>
            <a:ext cx="11077135" cy="330464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r-HR" sz="3200" b="1" dirty="0">
                <a:solidFill>
                  <a:srgbClr val="FF0000"/>
                </a:solidFill>
              </a:rPr>
              <a:t>CJEVASTE – DUGE KOSTI </a:t>
            </a:r>
            <a:r>
              <a:rPr lang="hr-HR" sz="3200" dirty="0"/>
              <a:t>– palčana, </a:t>
            </a:r>
            <a:r>
              <a:rPr lang="hr-HR" sz="3200" dirty="0" smtClean="0"/>
              <a:t>lakatna,nadlaktična, bedrena</a:t>
            </a:r>
            <a:endParaRPr lang="hr-HR" sz="3200" dirty="0"/>
          </a:p>
          <a:p>
            <a:pPr>
              <a:lnSpc>
                <a:spcPct val="150000"/>
              </a:lnSpc>
            </a:pPr>
            <a:r>
              <a:rPr lang="hr-HR" sz="3200" b="1" dirty="0">
                <a:solidFill>
                  <a:schemeClr val="accent6"/>
                </a:solidFill>
              </a:rPr>
              <a:t>PLOSNATE KOSTI </a:t>
            </a:r>
            <a:r>
              <a:rPr lang="hr-HR" sz="3200" dirty="0"/>
              <a:t>– lubanja, zdjelica, lopatica</a:t>
            </a:r>
          </a:p>
          <a:p>
            <a:pPr>
              <a:lnSpc>
                <a:spcPct val="150000"/>
              </a:lnSpc>
            </a:pPr>
            <a:r>
              <a:rPr lang="hr-HR" sz="3200" b="1" dirty="0">
                <a:solidFill>
                  <a:srgbClr val="0070C0"/>
                </a:solidFill>
              </a:rPr>
              <a:t>KRATKE KOSTI </a:t>
            </a:r>
            <a:r>
              <a:rPr lang="hr-HR" sz="3200" dirty="0"/>
              <a:t>– kralješci, kosti šake i kosti stopala</a:t>
            </a:r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9439D2B2-2ACD-4358-9099-10F85A39F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569552"/>
            <a:ext cx="10515600" cy="770868"/>
          </a:xfrm>
        </p:spPr>
        <p:txBody>
          <a:bodyPr/>
          <a:lstStyle/>
          <a:p>
            <a:r>
              <a:rPr lang="hr-HR" b="1" dirty="0"/>
              <a:t>Prema obliku i veličini razlikujemo: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11619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Pravokutnik 6">
            <a:extLst>
              <a:ext uri="{FF2B5EF4-FFF2-40B4-BE49-F238E27FC236}">
                <a16:creationId xmlns:a16="http://schemas.microsoft.com/office/drawing/2014/main" xmlns="" id="{9405F4F5-C4D2-41A1-AD52-B4EE42C85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1100" y="1367309"/>
            <a:ext cx="38643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hr-HR" altLang="sr-Latn-RS" sz="3600" b="1" dirty="0">
                <a:latin typeface="+mj-lt"/>
              </a:rPr>
              <a:t>VEZE među kostima </a:t>
            </a:r>
            <a:endParaRPr lang="hr-HR" altLang="sr-Latn-RS" sz="3600" dirty="0">
              <a:latin typeface="+mj-lt"/>
            </a:endParaRPr>
          </a:p>
        </p:txBody>
      </p:sp>
      <p:sp>
        <p:nvSpPr>
          <p:cNvPr id="6148" name="Pravokutnik 7">
            <a:extLst>
              <a:ext uri="{FF2B5EF4-FFF2-40B4-BE49-F238E27FC236}">
                <a16:creationId xmlns:a16="http://schemas.microsoft.com/office/drawing/2014/main" xmlns="" id="{810C5CBF-7203-44A3-8179-006137BA20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257" y="6026771"/>
            <a:ext cx="53110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hr-HR" altLang="sr-Latn-RS" sz="2800" b="1" dirty="0">
                <a:latin typeface="+mj-lt"/>
              </a:rPr>
              <a:t>ŠAVOVI</a:t>
            </a:r>
            <a:r>
              <a:rPr lang="hr-HR" altLang="sr-Latn-RS" sz="2800" dirty="0">
                <a:latin typeface="+mj-lt"/>
              </a:rPr>
              <a:t> – nepomične veze </a:t>
            </a:r>
            <a:r>
              <a:rPr lang="hr-HR" altLang="sr-Latn-RS" sz="2800" dirty="0" smtClean="0">
                <a:latin typeface="Calibri Light" pitchFamily="34" charset="0"/>
                <a:cs typeface="Calibri Light" pitchFamily="34" charset="0"/>
              </a:rPr>
              <a:t>–</a:t>
            </a:r>
            <a:r>
              <a:rPr lang="hr-HR" altLang="sr-Latn-RS" sz="2800" dirty="0" smtClean="0">
                <a:latin typeface="+mj-lt"/>
              </a:rPr>
              <a:t> </a:t>
            </a:r>
            <a:r>
              <a:rPr lang="hr-HR" altLang="sr-Latn-RS" sz="2800" dirty="0">
                <a:latin typeface="+mj-lt"/>
              </a:rPr>
              <a:t>lubanja</a:t>
            </a:r>
          </a:p>
        </p:txBody>
      </p:sp>
      <p:pic>
        <p:nvPicPr>
          <p:cNvPr id="5" name="Rezervirano mjesto sadržaja 3">
            <a:extLst>
              <a:ext uri="{FF2B5EF4-FFF2-40B4-BE49-F238E27FC236}">
                <a16:creationId xmlns:a16="http://schemas.microsoft.com/office/drawing/2014/main" xmlns="" id="{80AF843B-216C-4490-97C8-BD66E7A16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249" y="2179576"/>
            <a:ext cx="5995946" cy="38302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zervirano mjesto teksta 3">
            <a:extLst>
              <a:ext uri="{FF2B5EF4-FFF2-40B4-BE49-F238E27FC236}">
                <a16:creationId xmlns:a16="http://schemas.microsoft.com/office/drawing/2014/main" xmlns="" id="{670FC744-92A3-448C-B33B-1686465DDC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8168" y="5872335"/>
            <a:ext cx="9155664" cy="9540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altLang="sr-Latn-RS" sz="32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ZGLOBOVI</a:t>
            </a:r>
            <a:r>
              <a:rPr lang="hr-HR" altLang="sr-Latn-RS" sz="32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– pokretne veze (koljeno, kuk, rame, lakat) 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4A824723-537E-4FDF-B6D3-DF76FC50B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2603" y="1278225"/>
            <a:ext cx="5310554" cy="430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8996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3B340BD-0C1E-4F37-A469-75B2322F4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6145" y="1170050"/>
            <a:ext cx="5113771" cy="770868"/>
          </a:xfrm>
        </p:spPr>
        <p:txBody>
          <a:bodyPr>
            <a:normAutofit/>
          </a:bodyPr>
          <a:lstStyle/>
          <a:p>
            <a:r>
              <a:rPr lang="hr-HR" sz="3600" b="1" dirty="0"/>
              <a:t>Dijelovi zgloba</a:t>
            </a:r>
            <a:endParaRPr lang="hr-HR" sz="36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F49F0DE4-22BB-413A-8CF9-EADCD1057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25832" y="1940918"/>
            <a:ext cx="6338671" cy="530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0052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E0A7F4AC-0558-41F1-A635-B4B8C6200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43" y="4515194"/>
            <a:ext cx="10515600" cy="1912139"/>
          </a:xfrm>
        </p:spPr>
        <p:txBody>
          <a:bodyPr/>
          <a:lstStyle/>
          <a:p>
            <a:pPr marL="0" indent="0">
              <a:buNone/>
            </a:pPr>
            <a:r>
              <a:rPr lang="hr-HR" dirty="0">
                <a:hlinkClick r:id="rId2"/>
              </a:rPr>
              <a:t>Provjeri znanje </a:t>
            </a:r>
            <a:r>
              <a:rPr lang="hr-HR" altLang="sr-Latn-RS" u="sng" dirty="0" smtClean="0">
                <a:solidFill>
                  <a:schemeClr val="accent5">
                    <a:lumMod val="75000"/>
                  </a:schemeClr>
                </a:solidFill>
              </a:rPr>
              <a:t>–</a:t>
            </a:r>
            <a:r>
              <a:rPr lang="hr-HR" u="sng" dirty="0" smtClean="0">
                <a:solidFill>
                  <a:schemeClr val="accent5">
                    <a:lumMod val="75000"/>
                  </a:schemeClr>
                </a:solidFill>
                <a:hlinkClick r:id="rId2"/>
              </a:rPr>
              <a:t> </a:t>
            </a:r>
            <a:r>
              <a:rPr lang="hr-HR" dirty="0">
                <a:hlinkClick r:id="rId2"/>
              </a:rPr>
              <a:t> Kostur</a:t>
            </a: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>
                <a:hlinkClick r:id="rId3"/>
              </a:rPr>
              <a:t>Provjeri znanje</a:t>
            </a:r>
            <a:r>
              <a:rPr lang="hr-HR" u="sng" dirty="0">
                <a:solidFill>
                  <a:schemeClr val="accent5">
                    <a:lumMod val="75000"/>
                  </a:schemeClr>
                </a:solidFill>
                <a:hlinkClick r:id="rId3"/>
              </a:rPr>
              <a:t> </a:t>
            </a:r>
            <a:r>
              <a:rPr lang="hr-HR" altLang="sr-Latn-RS" u="sng" dirty="0" smtClean="0">
                <a:solidFill>
                  <a:schemeClr val="accent5">
                    <a:lumMod val="75000"/>
                  </a:schemeClr>
                </a:solidFill>
              </a:rPr>
              <a:t>–</a:t>
            </a:r>
            <a:r>
              <a:rPr lang="hr-HR" u="sng" dirty="0" smtClean="0">
                <a:solidFill>
                  <a:schemeClr val="accent5">
                    <a:lumMod val="75000"/>
                  </a:schemeClr>
                </a:solidFill>
                <a:hlinkClick r:id="rId3"/>
              </a:rPr>
              <a:t> </a:t>
            </a:r>
            <a:r>
              <a:rPr lang="hr-HR" b="1" dirty="0">
                <a:hlinkClick r:id="rId3"/>
              </a:rPr>
              <a:t> </a:t>
            </a:r>
            <a:r>
              <a:rPr lang="hr-HR" dirty="0">
                <a:hlinkClick r:id="rId3"/>
              </a:rPr>
              <a:t>Dijelovi zgloba</a:t>
            </a:r>
            <a:endParaRPr lang="hr-HR" dirty="0"/>
          </a:p>
          <a:p>
            <a:pPr marL="0" indent="0">
              <a:buNone/>
            </a:pPr>
            <a:endParaRPr lang="hr-HR" dirty="0"/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F03D5932-6CDA-43E4-AF71-45A93F874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117" y="3459567"/>
            <a:ext cx="10515600" cy="475869"/>
          </a:xfrm>
        </p:spPr>
        <p:txBody>
          <a:bodyPr>
            <a:normAutofit fontScale="90000"/>
          </a:bodyPr>
          <a:lstStyle/>
          <a:p>
            <a:r>
              <a:rPr lang="hr-HR" sz="3600" b="1" dirty="0"/>
              <a:t>Provjeri znanje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5D496EC0-9F69-431A-A977-8939CAFE5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446" y="3429000"/>
            <a:ext cx="604949" cy="583343"/>
          </a:xfrm>
          <a:prstGeom prst="rect">
            <a:avLst/>
          </a:prstGeom>
        </p:spPr>
      </p:pic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xmlns="" id="{9AEEA466-4CBD-4072-8509-937C0FC25D8E}"/>
              </a:ext>
            </a:extLst>
          </p:cNvPr>
          <p:cNvSpPr txBox="1">
            <a:spLocks/>
          </p:cNvSpPr>
          <p:nvPr/>
        </p:nvSpPr>
        <p:spPr>
          <a:xfrm>
            <a:off x="613117" y="1497075"/>
            <a:ext cx="1506695" cy="90383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>
                <a:solidFill>
                  <a:srgbClr val="606060"/>
                </a:solidFill>
                <a:latin typeface="Nunito"/>
                <a:hlinkClick r:id="rId5"/>
              </a:rPr>
              <a:t>Vizualno</a:t>
            </a:r>
            <a:r>
              <a:rPr lang="hr-HR">
                <a:solidFill>
                  <a:srgbClr val="606060"/>
                </a:solidFill>
                <a:latin typeface="Nunito"/>
              </a:rPr>
              <a:t> </a:t>
            </a:r>
            <a:r>
              <a:rPr lang="hr-HR">
                <a:solidFill>
                  <a:schemeClr val="accent1"/>
                </a:solidFill>
                <a:latin typeface="Nunito"/>
              </a:rPr>
              <a:t>+</a:t>
            </a:r>
          </a:p>
          <a:p>
            <a:endParaRPr lang="hr-HR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27583C9E-707C-4852-B53D-62FA47A20A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0812" y="1316546"/>
            <a:ext cx="615749" cy="686797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5B7AB65A-6C17-4083-A32E-9F12195F60A9}"/>
              </a:ext>
            </a:extLst>
          </p:cNvPr>
          <p:cNvSpPr txBox="1"/>
          <p:nvPr/>
        </p:nvSpPr>
        <p:spPr>
          <a:xfrm>
            <a:off x="548776" y="2157376"/>
            <a:ext cx="55472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/>
              <a:t>DDS Istraži </a:t>
            </a:r>
          </a:p>
          <a:p>
            <a:r>
              <a:rPr lang="hr-HR" sz="2800" i="1" dirty="0">
                <a:hlinkClick r:id="rId5"/>
              </a:rPr>
              <a:t>Kakva je pokretljivost tvojih zglobova</a:t>
            </a:r>
            <a:endParaRPr lang="hr-HR" sz="2800" i="1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CBE397CA-0E2B-425D-82B6-D7079A2A3D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9102" y="2054310"/>
            <a:ext cx="615749" cy="591363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2095B3B5-4D53-40BE-9940-24D294C652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3395" y="3935436"/>
            <a:ext cx="1472804" cy="1472804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D5DE3EC8-7CBC-4D48-B885-D582A9EA75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6199" y="5007272"/>
            <a:ext cx="1581426" cy="158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44730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11A5594A-72A1-4073-BEC5-C865167B7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405575"/>
            <a:ext cx="5257799" cy="3777274"/>
          </a:xfrm>
        </p:spPr>
        <p:txBody>
          <a:bodyPr/>
          <a:lstStyle/>
          <a:p>
            <a:pPr>
              <a:lnSpc>
                <a:spcPct val="160000"/>
              </a:lnSpc>
            </a:pPr>
            <a:r>
              <a:rPr lang="hr-HR" sz="3200" dirty="0"/>
              <a:t>Pokreću kosti </a:t>
            </a:r>
          </a:p>
          <a:p>
            <a:pPr>
              <a:lnSpc>
                <a:spcPct val="160000"/>
              </a:lnSpc>
            </a:pPr>
            <a:r>
              <a:rPr lang="hr-HR" sz="3200" dirty="0"/>
              <a:t>Izgrađuju organe</a:t>
            </a:r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1F1C77EF-AD7C-4ECF-AD95-1382F5C62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0461" y="1423269"/>
            <a:ext cx="5023337" cy="770868"/>
          </a:xfrm>
        </p:spPr>
        <p:txBody>
          <a:bodyPr/>
          <a:lstStyle/>
          <a:p>
            <a:r>
              <a:rPr lang="hr-HR" b="1" dirty="0"/>
              <a:t>Mišići</a:t>
            </a:r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49BC3C06-A122-4039-9404-8AAEE0B84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1249219"/>
            <a:ext cx="4519540" cy="560878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13D06D54-F270-4BEE-ADFC-E3F19C68D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223958"/>
            <a:ext cx="633636" cy="709863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91BA7558-A246-4DD7-AD88-87297DEF131D}"/>
              </a:ext>
            </a:extLst>
          </p:cNvPr>
          <p:cNvSpPr txBox="1"/>
          <p:nvPr/>
        </p:nvSpPr>
        <p:spPr>
          <a:xfrm>
            <a:off x="6847449" y="5394223"/>
            <a:ext cx="21418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r-HR" sz="2800" dirty="0">
                <a:solidFill>
                  <a:srgbClr val="606060"/>
                </a:solidFill>
                <a:latin typeface="Nunito"/>
                <a:hlinkClick r:id="rId4"/>
              </a:rPr>
              <a:t>Vizualno</a:t>
            </a:r>
            <a:r>
              <a:rPr lang="hr-HR" sz="2800" dirty="0">
                <a:solidFill>
                  <a:srgbClr val="606060"/>
                </a:solidFill>
                <a:latin typeface="Nunito"/>
              </a:rPr>
              <a:t> </a:t>
            </a:r>
            <a:r>
              <a:rPr lang="hr-HR" sz="2800" dirty="0">
                <a:solidFill>
                  <a:schemeClr val="accent1"/>
                </a:solidFill>
                <a:latin typeface="Nunito"/>
              </a:rPr>
              <a:t>+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xmlns="" val="174349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EADF025E-012E-4BC0-B6DB-9C1077640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2019" y="1245995"/>
            <a:ext cx="7977554" cy="770868"/>
          </a:xfrm>
        </p:spPr>
        <p:txBody>
          <a:bodyPr>
            <a:normAutofit/>
          </a:bodyPr>
          <a:lstStyle/>
          <a:p>
            <a:r>
              <a:rPr lang="hr-HR" dirty="0"/>
              <a:t>Koja je uloga kostiju u našem tijelu?</a:t>
            </a:r>
          </a:p>
        </p:txBody>
      </p:sp>
      <p:pic>
        <p:nvPicPr>
          <p:cNvPr id="8" name="Rezervirano mjesto sadržaja 3">
            <a:extLst>
              <a:ext uri="{FF2B5EF4-FFF2-40B4-BE49-F238E27FC236}">
                <a16:creationId xmlns:a16="http://schemas.microsoft.com/office/drawing/2014/main" xmlns="" id="{1728469F-83BE-44C1-BBAA-A7976BAEB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954" y="2016863"/>
            <a:ext cx="6840716" cy="436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2961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4D6E114A-2492-45D5-81F0-67EBAE908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3852" y="2245874"/>
            <a:ext cx="5149948" cy="3304640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hr-HR" sz="4000" b="1" dirty="0">
                <a:latin typeface="+mj-lt"/>
              </a:rPr>
              <a:t>Poprečnoprugasto</a:t>
            </a:r>
          </a:p>
          <a:p>
            <a:pPr marL="514350" indent="-514350">
              <a:buAutoNum type="arabicPeriod"/>
            </a:pPr>
            <a:endParaRPr lang="hr-HR" sz="2800" b="1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hr-HR" dirty="0"/>
              <a:t>U</a:t>
            </a:r>
            <a:r>
              <a:rPr lang="hr-HR" sz="2800" dirty="0"/>
              <a:t>z kosti </a:t>
            </a:r>
          </a:p>
          <a:p>
            <a:pPr>
              <a:lnSpc>
                <a:spcPct val="150000"/>
              </a:lnSpc>
            </a:pPr>
            <a:r>
              <a:rPr lang="hr-HR" dirty="0"/>
              <a:t>P</a:t>
            </a:r>
            <a:r>
              <a:rPr lang="hr-HR" sz="2800" dirty="0"/>
              <a:t>od utjecajem volje </a:t>
            </a:r>
          </a:p>
          <a:p>
            <a:pPr>
              <a:lnSpc>
                <a:spcPct val="150000"/>
              </a:lnSpc>
            </a:pPr>
            <a:r>
              <a:rPr lang="hr-HR" sz="2800" dirty="0"/>
              <a:t>Tetive povezuju mišić i kost</a:t>
            </a:r>
          </a:p>
          <a:p>
            <a:pPr marL="0" indent="0">
              <a:lnSpc>
                <a:spcPct val="150000"/>
              </a:lnSpc>
              <a:buNone/>
            </a:pPr>
            <a:endParaRPr lang="hr-HR" sz="2800" b="1" dirty="0">
              <a:latin typeface="+mj-lt"/>
            </a:endParaRPr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0D6889F6-A568-493F-BC5F-970A15AB7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423269"/>
            <a:ext cx="5257800" cy="770868"/>
          </a:xfrm>
        </p:spPr>
        <p:txBody>
          <a:bodyPr/>
          <a:lstStyle/>
          <a:p>
            <a:r>
              <a:rPr lang="hr-HR" b="1" dirty="0"/>
              <a:t>Vrste mišićnih tkiva: </a:t>
            </a:r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5612C5D4-71D2-4CDA-8A01-A94245DF4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7249" y="4594306"/>
            <a:ext cx="4406900" cy="21463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FF9805FF-F415-4373-B7B0-3BF9A0960E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735" y="1190544"/>
            <a:ext cx="3690964" cy="384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8739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0D6889F6-A568-493F-BC5F-970A15AB7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5657"/>
            <a:ext cx="10515600" cy="770868"/>
          </a:xfrm>
        </p:spPr>
        <p:txBody>
          <a:bodyPr/>
          <a:lstStyle/>
          <a:p>
            <a:pPr algn="ctr"/>
            <a:r>
              <a:rPr lang="hr-HR" b="1"/>
              <a:t>Dijelovi mišića</a:t>
            </a:r>
            <a:r>
              <a:rPr lang="hr-HR"/>
              <a:t> </a:t>
            </a:r>
            <a:endParaRPr lang="hr-HR" dirty="0"/>
          </a:p>
        </p:txBody>
      </p:sp>
      <p:pic>
        <p:nvPicPr>
          <p:cNvPr id="4" name="Rezervirano mjesto sadržaja 3" descr="Slika na kojoj se prikazuje glazba&#10;&#10;Opis je automatski generiran">
            <a:extLst>
              <a:ext uri="{FF2B5EF4-FFF2-40B4-BE49-F238E27FC236}">
                <a16:creationId xmlns:a16="http://schemas.microsoft.com/office/drawing/2014/main" xmlns="" id="{52E5142D-20A3-4DEF-B1DB-67A91D3D17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82075" y="1946525"/>
            <a:ext cx="6827849" cy="463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63511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4D6E114A-2492-45D5-81F0-67EBAE908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7236" y="2658794"/>
            <a:ext cx="4446563" cy="372100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r-HR" sz="2800" dirty="0"/>
              <a:t>Srce</a:t>
            </a:r>
          </a:p>
          <a:p>
            <a:pPr>
              <a:lnSpc>
                <a:spcPct val="150000"/>
              </a:lnSpc>
            </a:pPr>
            <a:r>
              <a:rPr lang="hr-HR" dirty="0"/>
              <a:t>N</a:t>
            </a:r>
            <a:r>
              <a:rPr lang="hr-HR" sz="2800" dirty="0"/>
              <a:t>ije pod utjecajem volje </a:t>
            </a:r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0D6889F6-A568-493F-BC5F-970A15AB7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7236" y="1544923"/>
            <a:ext cx="4024532" cy="770868"/>
          </a:xfrm>
        </p:spPr>
        <p:txBody>
          <a:bodyPr/>
          <a:lstStyle/>
          <a:p>
            <a:r>
              <a:rPr lang="hr-HR" b="1" dirty="0"/>
              <a:t>2. Srčano</a:t>
            </a:r>
            <a:endParaRPr lang="hr-HR" dirty="0"/>
          </a:p>
        </p:txBody>
      </p:sp>
      <p:pic>
        <p:nvPicPr>
          <p:cNvPr id="4" name="Slika 3" descr="Slika na kojoj se prikazuje hrana, snijeg, crveno&#10;&#10;Opis je automatski generiran">
            <a:extLst>
              <a:ext uri="{FF2B5EF4-FFF2-40B4-BE49-F238E27FC236}">
                <a16:creationId xmlns:a16="http://schemas.microsoft.com/office/drawing/2014/main" xmlns="" id="{6DB2FE48-C71A-4BAB-84C4-893A6A898A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" r="4681" b="1"/>
          <a:stretch/>
        </p:blipFill>
        <p:spPr>
          <a:xfrm>
            <a:off x="206165" y="1228772"/>
            <a:ext cx="5889835" cy="4749997"/>
          </a:xfrm>
          <a:prstGeom prst="rect">
            <a:avLst/>
          </a:prstGeom>
          <a:effectLst/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D29928DE-CEBD-4D64-AA13-63691F386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34315" y="4593887"/>
            <a:ext cx="3707181" cy="221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881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C264C41E-4B4E-4A90-B4D2-F4EFF3260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4600" y="2194137"/>
            <a:ext cx="4969199" cy="418565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r-HR" sz="2800" dirty="0"/>
              <a:t>Gradi stijenke unutarnjih organa</a:t>
            </a:r>
          </a:p>
          <a:p>
            <a:pPr>
              <a:lnSpc>
                <a:spcPct val="150000"/>
              </a:lnSpc>
            </a:pPr>
            <a:r>
              <a:rPr lang="hr-HR" sz="2800" dirty="0"/>
              <a:t>Nije pod utjecajem volje</a:t>
            </a:r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3E9AB9E7-FEE2-462D-A246-1A668B8AA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1" y="1423269"/>
            <a:ext cx="4798254" cy="770868"/>
          </a:xfrm>
        </p:spPr>
        <p:txBody>
          <a:bodyPr/>
          <a:lstStyle/>
          <a:p>
            <a:r>
              <a:rPr lang="hr-HR" b="1" dirty="0"/>
              <a:t>3. Glatko</a:t>
            </a:r>
            <a:endParaRPr lang="hr-HR" dirty="0"/>
          </a:p>
        </p:txBody>
      </p:sp>
      <p:pic>
        <p:nvPicPr>
          <p:cNvPr id="4" name="Slika 3" descr="Slika na kojoj se prikazuje beskralješnjak, životinja, mješinac&#10;&#10;Opis je automatski generiran">
            <a:extLst>
              <a:ext uri="{FF2B5EF4-FFF2-40B4-BE49-F238E27FC236}">
                <a16:creationId xmlns:a16="http://schemas.microsoft.com/office/drawing/2014/main" xmlns="" id="{E4B79A93-003B-4589-B530-6A65CB56D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490" y="1266281"/>
            <a:ext cx="4615375" cy="550406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9B987D98-FB72-4E68-A125-B221B52FB1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08699" y="3868615"/>
            <a:ext cx="5245100" cy="272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882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94EDE4A7-8822-4E12-BEFC-51F5213FA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0634" y="1744395"/>
            <a:ext cx="5403166" cy="5031886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hr-HR" sz="2800" dirty="0"/>
              <a:t>Stezanje</a:t>
            </a:r>
          </a:p>
          <a:p>
            <a:pPr>
              <a:lnSpc>
                <a:spcPct val="150000"/>
              </a:lnSpc>
            </a:pPr>
            <a:r>
              <a:rPr lang="hr-HR" sz="2800" dirty="0"/>
              <a:t>Skraćivanje</a:t>
            </a:r>
          </a:p>
          <a:p>
            <a:pPr>
              <a:lnSpc>
                <a:spcPct val="150000"/>
              </a:lnSpc>
            </a:pPr>
            <a:r>
              <a:rPr lang="hr-HR" sz="2800" dirty="0"/>
              <a:t>Izdržljivost</a:t>
            </a:r>
          </a:p>
          <a:p>
            <a:pPr>
              <a:lnSpc>
                <a:spcPct val="150000"/>
              </a:lnSpc>
            </a:pPr>
            <a:r>
              <a:rPr lang="hr-HR" dirty="0"/>
              <a:t>E</a:t>
            </a:r>
            <a:r>
              <a:rPr lang="hr-HR" sz="2800" dirty="0"/>
              <a:t>lastičnost</a:t>
            </a:r>
          </a:p>
          <a:p>
            <a:pPr>
              <a:lnSpc>
                <a:spcPct val="150000"/>
              </a:lnSpc>
            </a:pPr>
            <a:r>
              <a:rPr lang="hr-HR" sz="2800" dirty="0" err="1"/>
              <a:t>Podražljivost</a:t>
            </a:r>
            <a:endParaRPr lang="hr-HR" sz="2800" dirty="0"/>
          </a:p>
          <a:p>
            <a:pPr>
              <a:lnSpc>
                <a:spcPct val="150000"/>
              </a:lnSpc>
            </a:pPr>
            <a:r>
              <a:rPr lang="hr-HR" sz="2800" dirty="0"/>
              <a:t>Provodljivost</a:t>
            </a:r>
          </a:p>
          <a:p>
            <a:pPr>
              <a:lnSpc>
                <a:spcPct val="150000"/>
              </a:lnSpc>
            </a:pPr>
            <a:r>
              <a:rPr lang="hr-HR" sz="2800" dirty="0"/>
              <a:t>Za rad potrebna energija </a:t>
            </a:r>
            <a:r>
              <a:rPr lang="hr-HR" altLang="sr-Latn-RS" dirty="0" smtClean="0"/>
              <a:t>–</a:t>
            </a:r>
            <a:r>
              <a:rPr lang="hr-HR" sz="2800" dirty="0" smtClean="0"/>
              <a:t> </a:t>
            </a:r>
            <a:r>
              <a:rPr lang="hr-HR" sz="2800" dirty="0"/>
              <a:t>glukoza</a:t>
            </a:r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C128FCA0-DCE9-4AFA-BBEE-6BCF1BCF3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9957" y="1183863"/>
            <a:ext cx="5403165" cy="560531"/>
          </a:xfrm>
        </p:spPr>
        <p:txBody>
          <a:bodyPr>
            <a:normAutofit/>
          </a:bodyPr>
          <a:lstStyle/>
          <a:p>
            <a:r>
              <a:rPr lang="hr-HR" sz="4000" b="1" dirty="0"/>
              <a:t>Svojstva mišića:</a:t>
            </a:r>
            <a:r>
              <a:rPr lang="hr-HR" sz="4000" dirty="0"/>
              <a:t>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9E591EB2-065B-47D0-A56F-0131C711C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3863"/>
            <a:ext cx="5592417" cy="559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104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C26A1236-440A-45A4-B71D-526508BAD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6660" y="1337859"/>
            <a:ext cx="6716152" cy="770868"/>
          </a:xfrm>
        </p:spPr>
        <p:txBody>
          <a:bodyPr>
            <a:normAutofit/>
          </a:bodyPr>
          <a:lstStyle/>
          <a:p>
            <a:r>
              <a:rPr lang="hr-HR" sz="4000" dirty="0"/>
              <a:t> Mišići kostura rade u paru</a:t>
            </a:r>
          </a:p>
        </p:txBody>
      </p:sp>
      <p:pic>
        <p:nvPicPr>
          <p:cNvPr id="4" name="Rezervirano mjesto sadržaja 4">
            <a:extLst>
              <a:ext uri="{FF2B5EF4-FFF2-40B4-BE49-F238E27FC236}">
                <a16:creationId xmlns:a16="http://schemas.microsoft.com/office/drawing/2014/main" xmlns="" id="{7E14D378-5CFB-49AC-B56F-128EB40F43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2785" y="1940855"/>
            <a:ext cx="6950027" cy="4917145"/>
          </a:xfr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B4B2F97E-45C8-444A-96B5-0257DC3D2F90}"/>
              </a:ext>
            </a:extLst>
          </p:cNvPr>
          <p:cNvSpPr txBox="1"/>
          <p:nvPr/>
        </p:nvSpPr>
        <p:spPr>
          <a:xfrm>
            <a:off x="9312812" y="5767754"/>
            <a:ext cx="175580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>
                <a:hlinkClick r:id="rId3"/>
              </a:rPr>
              <a:t>Zanimljivosti</a:t>
            </a:r>
            <a:endParaRPr lang="hr-HR" sz="2400" dirty="0"/>
          </a:p>
          <a:p>
            <a:endParaRPr lang="hr-HR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B62B437C-7E93-4D38-A334-19868BC31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7501" y="4969617"/>
            <a:ext cx="615749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17196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29909EB2-C404-4BA5-9356-418B511FD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037" y="1257300"/>
            <a:ext cx="10647925" cy="553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86396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2">
            <a:extLst>
              <a:ext uri="{FF2B5EF4-FFF2-40B4-BE49-F238E27FC236}">
                <a16:creationId xmlns:a16="http://schemas.microsoft.com/office/drawing/2014/main" xmlns="" id="{932B1AA8-1FFE-42B1-842D-BFCD7A4A48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0166" y="1197317"/>
            <a:ext cx="10515600" cy="77152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4000" b="1" dirty="0"/>
              <a:t>Provjeri znanje </a:t>
            </a:r>
          </a:p>
        </p:txBody>
      </p:sp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xmlns="" id="{A3511FD0-9476-42F2-B423-EF8902DC674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0166" y="1968842"/>
            <a:ext cx="11282288" cy="4572635"/>
          </a:xfrm>
          <a:prstGeom prst="rect">
            <a:avLst/>
          </a:prstGeom>
          <a:noFill/>
          <a:ln w="76200">
            <a:solidFill>
              <a:srgbClr val="B0EED5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hr-HR" dirty="0">
              <a:hlinkClick r:id="rId2"/>
            </a:endParaRPr>
          </a:p>
          <a:p>
            <a:pPr marL="0" indent="0">
              <a:buNone/>
            </a:pPr>
            <a:endParaRPr lang="hr-HR" dirty="0">
              <a:hlinkClick r:id="rId2"/>
            </a:endParaRPr>
          </a:p>
          <a:p>
            <a:pPr marL="0" indent="0">
              <a:buNone/>
            </a:pPr>
            <a:r>
              <a:rPr lang="hr-HR" dirty="0">
                <a:hlinkClick r:id="rId2"/>
              </a:rPr>
              <a:t>Provjeri znanje</a:t>
            </a: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>
                <a:hlinkClick r:id="rId3"/>
              </a:rPr>
              <a:t>Provjeri znanje</a:t>
            </a:r>
            <a:r>
              <a:rPr lang="hr-HR" u="sng" dirty="0">
                <a:solidFill>
                  <a:schemeClr val="accent5">
                    <a:lumMod val="75000"/>
                  </a:schemeClr>
                </a:solidFill>
                <a:hlinkClick r:id="rId3"/>
              </a:rPr>
              <a:t> </a:t>
            </a:r>
            <a:r>
              <a:rPr lang="hr-HR" altLang="sr-Latn-RS" u="sng" dirty="0" smtClean="0">
                <a:solidFill>
                  <a:schemeClr val="accent5">
                    <a:lumMod val="75000"/>
                  </a:schemeClr>
                </a:solidFill>
              </a:rPr>
              <a:t>–</a:t>
            </a:r>
            <a:r>
              <a:rPr lang="hr-HR" u="sng" dirty="0" smtClean="0">
                <a:solidFill>
                  <a:schemeClr val="accent5">
                    <a:lumMod val="75000"/>
                  </a:schemeClr>
                </a:solidFill>
                <a:hlinkClick r:id="rId3"/>
              </a:rPr>
              <a:t> </a:t>
            </a:r>
            <a:r>
              <a:rPr lang="hr-HR" dirty="0">
                <a:hlinkClick r:id="rId3"/>
              </a:rPr>
              <a:t>Građa mišića</a:t>
            </a:r>
            <a:endParaRPr lang="hr-HR" dirty="0"/>
          </a:p>
          <a:p>
            <a:endParaRPr lang="hr-HR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5AE7792C-B0E2-492D-B5AA-1B0EF986E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9656" y="1775077"/>
            <a:ext cx="725487" cy="71939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096F9F82-9A1F-41AB-B1ED-19CBEFB03C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028" y="2386725"/>
            <a:ext cx="1780831" cy="17808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25DCF07F-A428-4133-9653-32E92F2B70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7511" y="3887228"/>
            <a:ext cx="1938420" cy="19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1503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249AB314-6332-41D3-B10C-7F7C663DD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7356" y="2447778"/>
            <a:ext cx="4620065" cy="4132936"/>
          </a:xfrm>
        </p:spPr>
        <p:txBody>
          <a:bodyPr/>
          <a:lstStyle/>
          <a:p>
            <a:pPr marL="0" indent="0">
              <a:buNone/>
            </a:pPr>
            <a:r>
              <a:rPr lang="hr-HR" sz="3200" b="1" dirty="0"/>
              <a:t>Sustav organa za kretanje</a:t>
            </a:r>
          </a:p>
          <a:p>
            <a:pPr marL="0" indent="0">
              <a:buNone/>
            </a:pPr>
            <a:endParaRPr lang="hr-HR" sz="3200" b="1" dirty="0"/>
          </a:p>
          <a:p>
            <a:r>
              <a:rPr lang="hr-HR" sz="3200" dirty="0"/>
              <a:t>Pasivni dio – kosti</a:t>
            </a:r>
          </a:p>
          <a:p>
            <a:endParaRPr lang="hr-HR" sz="3200" dirty="0"/>
          </a:p>
          <a:p>
            <a:r>
              <a:rPr lang="hr-HR" sz="3200" dirty="0"/>
              <a:t>Aktivni dio </a:t>
            </a:r>
            <a:r>
              <a:rPr lang="hr-HR" sz="3200" dirty="0" smtClean="0"/>
              <a:t>– </a:t>
            </a:r>
            <a:r>
              <a:rPr lang="hr-HR" sz="3200" dirty="0"/>
              <a:t>mišići</a:t>
            </a:r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DCCE5684-E865-451A-9356-90F737BE7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356" y="1350081"/>
            <a:ext cx="1345807" cy="770868"/>
          </a:xfrm>
        </p:spPr>
        <p:txBody>
          <a:bodyPr/>
          <a:lstStyle/>
          <a:p>
            <a:pPr algn="ctr"/>
            <a:r>
              <a:rPr lang="hr-HR" b="1" dirty="0"/>
              <a:t>Kosti </a:t>
            </a:r>
          </a:p>
        </p:txBody>
      </p:sp>
      <p:pic>
        <p:nvPicPr>
          <p:cNvPr id="4" name="Slika 3" descr="Slika na kojoj se prikazuje osoba, stajanje, muškarac, poziranje&#10;&#10;Opis je automatski generiran">
            <a:extLst>
              <a:ext uri="{FF2B5EF4-FFF2-40B4-BE49-F238E27FC236}">
                <a16:creationId xmlns:a16="http://schemas.microsoft.com/office/drawing/2014/main" xmlns="" id="{326EF609-D99B-41FD-BA2E-99F7C0928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992" y="1176346"/>
            <a:ext cx="5681654" cy="5681654"/>
          </a:xfrm>
          <a:prstGeom prst="rect">
            <a:avLst/>
          </a:prstGeom>
        </p:spPr>
      </p:pic>
      <p:sp>
        <p:nvSpPr>
          <p:cNvPr id="5" name="Pravokutnik 4">
            <a:extLst>
              <a:ext uri="{FF2B5EF4-FFF2-40B4-BE49-F238E27FC236}">
                <a16:creationId xmlns:a16="http://schemas.microsoft.com/office/drawing/2014/main" xmlns="" id="{4B849286-D8F2-47FE-9BF1-68C25907C98D}"/>
              </a:ext>
            </a:extLst>
          </p:cNvPr>
          <p:cNvSpPr/>
          <p:nvPr/>
        </p:nvSpPr>
        <p:spPr>
          <a:xfrm>
            <a:off x="6377356" y="5902382"/>
            <a:ext cx="1691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hr-HR" sz="2800" dirty="0">
                <a:solidFill>
                  <a:srgbClr val="606060"/>
                </a:solidFill>
                <a:latin typeface="Nunito"/>
                <a:hlinkClick r:id="rId3"/>
              </a:rPr>
              <a:t>Vizualno</a:t>
            </a:r>
            <a:r>
              <a:rPr lang="hr-HR" sz="2800" dirty="0">
                <a:solidFill>
                  <a:srgbClr val="606060"/>
                </a:solidFill>
                <a:latin typeface="Nunito"/>
              </a:rPr>
              <a:t> </a:t>
            </a:r>
            <a:r>
              <a:rPr lang="hr-HR" sz="2800" dirty="0">
                <a:solidFill>
                  <a:schemeClr val="accent1"/>
                </a:solidFill>
                <a:latin typeface="Nunito"/>
              </a:rPr>
              <a:t>+</a:t>
            </a:r>
            <a:endParaRPr lang="hr-HR" sz="2800" dirty="0">
              <a:solidFill>
                <a:srgbClr val="606060"/>
              </a:solidFill>
              <a:latin typeface="Nunito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31BB397E-738B-470A-9355-4DF42407A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4406" y="5807345"/>
            <a:ext cx="634039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762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B0AECC4F-69C6-4D98-9730-CFF93A854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5616" y="2303956"/>
            <a:ext cx="5257800" cy="415710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r-HR" sz="2800" dirty="0"/>
              <a:t>Potpora, oslonac i čvrstoća tijela</a:t>
            </a:r>
          </a:p>
          <a:p>
            <a:pPr>
              <a:lnSpc>
                <a:spcPct val="150000"/>
              </a:lnSpc>
            </a:pPr>
            <a:r>
              <a:rPr lang="hr-HR" sz="2800" dirty="0"/>
              <a:t>Zaštita unutarnjih organa</a:t>
            </a:r>
          </a:p>
          <a:p>
            <a:pPr>
              <a:lnSpc>
                <a:spcPct val="150000"/>
              </a:lnSpc>
            </a:pPr>
            <a:r>
              <a:rPr lang="hr-HR" dirty="0"/>
              <a:t>P</a:t>
            </a:r>
            <a:r>
              <a:rPr lang="hr-HR" sz="2800" dirty="0"/>
              <a:t>roizvodnja krvnih stanica</a:t>
            </a:r>
          </a:p>
          <a:p>
            <a:pPr>
              <a:lnSpc>
                <a:spcPct val="150000"/>
              </a:lnSpc>
            </a:pPr>
            <a:r>
              <a:rPr lang="hr-HR" sz="2800" dirty="0"/>
              <a:t>Skladište su mineralnih tvari (kalcija)</a:t>
            </a:r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E96F6B63-AF02-4B79-82C6-476637CDF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5231" y="1128463"/>
            <a:ext cx="5257801" cy="770868"/>
          </a:xfrm>
        </p:spPr>
        <p:txBody>
          <a:bodyPr/>
          <a:lstStyle/>
          <a:p>
            <a:r>
              <a:rPr lang="hr-HR" b="1" dirty="0"/>
              <a:t>Uloge kostiju</a:t>
            </a:r>
            <a:r>
              <a:rPr lang="hr-HR" dirty="0"/>
              <a:t>: 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371C8143-97B0-4BAE-AEF9-0259C0F3D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87" y="1899331"/>
            <a:ext cx="5900013" cy="376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490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738FED42-8DCC-4E76-AA5E-733A25013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2756513"/>
            <a:ext cx="5941255" cy="317653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2800" dirty="0"/>
              <a:t>Mineralne soli kalcija i fosfora </a:t>
            </a:r>
            <a:r>
              <a:rPr lang="hr-HR" dirty="0" smtClean="0"/>
              <a:t>–</a:t>
            </a:r>
            <a:r>
              <a:rPr lang="hr-HR" sz="2800" dirty="0" smtClean="0"/>
              <a:t> </a:t>
            </a:r>
            <a:r>
              <a:rPr lang="hr-HR" sz="2800" dirty="0"/>
              <a:t>tvrdoća</a:t>
            </a:r>
          </a:p>
          <a:p>
            <a:pPr>
              <a:lnSpc>
                <a:spcPct val="150000"/>
              </a:lnSpc>
            </a:pPr>
            <a:r>
              <a:rPr lang="hr-HR" sz="2800" dirty="0"/>
              <a:t>Kolagen (bjelančevina) – elastičnost, gipkost</a:t>
            </a:r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06C588E-1C0B-4DE2-AB52-470DDEB8B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123" y="1383281"/>
            <a:ext cx="5093676" cy="770868"/>
          </a:xfrm>
        </p:spPr>
        <p:txBody>
          <a:bodyPr>
            <a:normAutofit/>
          </a:bodyPr>
          <a:lstStyle/>
          <a:p>
            <a:pPr algn="ctr"/>
            <a:r>
              <a:rPr lang="hr-HR" sz="4000" b="1" dirty="0"/>
              <a:t>Kemijski sastav kostiju</a:t>
            </a:r>
            <a:endParaRPr lang="hr-HR" sz="4000" dirty="0"/>
          </a:p>
        </p:txBody>
      </p:sp>
      <p:pic>
        <p:nvPicPr>
          <p:cNvPr id="4" name="Slika 3" descr="Slika na kojoj se prikazuje odjeća&#10;&#10;Opis je automatski generiran">
            <a:extLst>
              <a:ext uri="{FF2B5EF4-FFF2-40B4-BE49-F238E27FC236}">
                <a16:creationId xmlns:a16="http://schemas.microsoft.com/office/drawing/2014/main" xmlns="" id="{9C972295-83BC-42C0-8E45-6902BCB3C9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62" r="-1" b="-1"/>
          <a:stretch/>
        </p:blipFill>
        <p:spPr>
          <a:xfrm>
            <a:off x="154745" y="1548576"/>
            <a:ext cx="5647757" cy="438447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395341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95BCA03A-2F6E-43C6-A16E-7D8062B09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89982"/>
            <a:ext cx="10515600" cy="388981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r-HR" sz="2800" dirty="0"/>
              <a:t>Hrskavica – ugradnja mineralnih tvari OKOŠTAVANJE</a:t>
            </a:r>
          </a:p>
          <a:p>
            <a:pPr>
              <a:lnSpc>
                <a:spcPct val="150000"/>
              </a:lnSpc>
            </a:pPr>
            <a:r>
              <a:rPr lang="hr-HR" sz="2800" dirty="0"/>
              <a:t>Vitamin D i kalcij</a:t>
            </a:r>
          </a:p>
          <a:p>
            <a:pPr>
              <a:lnSpc>
                <a:spcPct val="150000"/>
              </a:lnSpc>
            </a:pPr>
            <a:r>
              <a:rPr lang="hr-HR" sz="2800" dirty="0"/>
              <a:t>Tijekom života koštano tkivo se stalno obnavlja </a:t>
            </a:r>
          </a:p>
          <a:p>
            <a:endParaRPr lang="hr-HR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6283BFE1-2783-4176-A1B0-3A31D35ECB4F}"/>
              </a:ext>
            </a:extLst>
          </p:cNvPr>
          <p:cNvSpPr txBox="1"/>
          <p:nvPr/>
        </p:nvSpPr>
        <p:spPr>
          <a:xfrm>
            <a:off x="838200" y="1294228"/>
            <a:ext cx="2575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dirty="0"/>
              <a:t>Okoštavanje 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3C0375B8-BA19-4707-9445-E72DCA93D0D0}"/>
              </a:ext>
            </a:extLst>
          </p:cNvPr>
          <p:cNvSpPr txBox="1"/>
          <p:nvPr/>
        </p:nvSpPr>
        <p:spPr>
          <a:xfrm>
            <a:off x="748173" y="5913269"/>
            <a:ext cx="3362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00B050"/>
                </a:solidFill>
              </a:rPr>
              <a:t>Elastično ili čvrsto</a:t>
            </a:r>
          </a:p>
          <a:p>
            <a:r>
              <a:rPr lang="hr-HR" sz="2400" i="1" dirty="0">
                <a:solidFill>
                  <a:srgbClr val="00B050"/>
                </a:solidFill>
              </a:rPr>
              <a:t>RB str. 22</a:t>
            </a:r>
          </a:p>
        </p:txBody>
      </p:sp>
      <p:pic>
        <p:nvPicPr>
          <p:cNvPr id="6" name="Rezervirano mjesto sadržaja 3">
            <a:extLst>
              <a:ext uri="{FF2B5EF4-FFF2-40B4-BE49-F238E27FC236}">
                <a16:creationId xmlns:a16="http://schemas.microsoft.com/office/drawing/2014/main" xmlns="" id="{E85ABD15-3D0E-40FE-9254-FBE9A2CF4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73" y="5163396"/>
            <a:ext cx="1377815" cy="74987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ECE318E7-2BCB-4CC3-B22E-359E2CB1B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161" y="5240768"/>
            <a:ext cx="510047" cy="49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332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D0754617-C173-4151-A2B0-77A9C4214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9620" y="1245995"/>
            <a:ext cx="3348112" cy="770868"/>
          </a:xfrm>
        </p:spPr>
        <p:txBody>
          <a:bodyPr>
            <a:normAutofit/>
          </a:bodyPr>
          <a:lstStyle/>
          <a:p>
            <a:r>
              <a:rPr lang="hr-HR" sz="3200" b="1" dirty="0"/>
              <a:t>Građa kosti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8238EA2F-5F6C-4246-9705-6F49039CD36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5566" y="2016863"/>
            <a:ext cx="9016220" cy="44242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553465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2">
            <a:extLst>
              <a:ext uri="{FF2B5EF4-FFF2-40B4-BE49-F238E27FC236}">
                <a16:creationId xmlns:a16="http://schemas.microsoft.com/office/drawing/2014/main" xmlns="" id="{932B1AA8-1FFE-42B1-842D-BFCD7A4A48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0166" y="1197317"/>
            <a:ext cx="10515600" cy="77152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4000" b="1" dirty="0"/>
              <a:t>Provjeri znanje </a:t>
            </a:r>
          </a:p>
        </p:txBody>
      </p:sp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xmlns="" id="{A3511FD0-9476-42F2-B423-EF8902DC674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0166" y="2082019"/>
            <a:ext cx="11282288" cy="4262510"/>
          </a:xfrm>
          <a:prstGeom prst="rect">
            <a:avLst/>
          </a:prstGeom>
          <a:noFill/>
          <a:ln w="76200">
            <a:solidFill>
              <a:srgbClr val="B0EED5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hr-HR" sz="2800" dirty="0">
              <a:hlinkClick r:id="rId2"/>
            </a:endParaRPr>
          </a:p>
          <a:p>
            <a:pPr marL="0" indent="0">
              <a:buNone/>
            </a:pPr>
            <a:endParaRPr lang="hr-HR" sz="2800" dirty="0" smtClean="0">
              <a:hlinkClick r:id="rId2"/>
            </a:endParaRPr>
          </a:p>
          <a:p>
            <a:pPr marL="0" indent="0">
              <a:buNone/>
            </a:pPr>
            <a:r>
              <a:rPr lang="hr-HR" sz="2800" dirty="0" smtClean="0">
                <a:hlinkClick r:id="rId2"/>
              </a:rPr>
              <a:t>Provjeri </a:t>
            </a:r>
            <a:r>
              <a:rPr lang="hr-HR" sz="2800" dirty="0">
                <a:hlinkClick r:id="rId2"/>
              </a:rPr>
              <a:t>znanje - Dijelovi kosti</a:t>
            </a:r>
            <a:endParaRPr lang="hr-HR" sz="2800" dirty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5AE7792C-B0E2-492D-B5AA-1B0EF986E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9656" y="1775077"/>
            <a:ext cx="725487" cy="71939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DB58DE84-230E-47BC-9F4E-2433A920A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687" y="2243438"/>
            <a:ext cx="2371124" cy="237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1990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4818DC0-58B6-48EC-BAC0-5E5323FC9E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9840" y="1096820"/>
            <a:ext cx="4675163" cy="833511"/>
          </a:xfrm>
        </p:spPr>
        <p:txBody>
          <a:bodyPr/>
          <a:lstStyle/>
          <a:p>
            <a:r>
              <a:rPr lang="hr-HR" dirty="0"/>
              <a:t>Kostur</a:t>
            </a:r>
          </a:p>
        </p:txBody>
      </p:sp>
      <p:pic>
        <p:nvPicPr>
          <p:cNvPr id="1026" name="Picture 2" descr="Slikovni rezultat za kostur">
            <a:extLst>
              <a:ext uri="{FF2B5EF4-FFF2-40B4-BE49-F238E27FC236}">
                <a16:creationId xmlns:a16="http://schemas.microsoft.com/office/drawing/2014/main" xmlns="" id="{CEA91961-D8F9-4638-9036-D35B1CF41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5451" y="1930331"/>
            <a:ext cx="1929078" cy="477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708160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279</Words>
  <Application>Microsoft Office PowerPoint</Application>
  <PresentationFormat>Custom</PresentationFormat>
  <Paragraphs>97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 Light</vt:lpstr>
      <vt:lpstr>Calibri</vt:lpstr>
      <vt:lpstr>Nunito</vt:lpstr>
      <vt:lpstr>ＭＳ Ｐゴシック</vt:lpstr>
      <vt:lpstr>Times New Roman</vt:lpstr>
      <vt:lpstr>Office Theme</vt:lpstr>
      <vt:lpstr>Što nam omogućuje kretanje </vt:lpstr>
      <vt:lpstr>Koja je uloga kostiju u našem tijelu?</vt:lpstr>
      <vt:lpstr>Kosti </vt:lpstr>
      <vt:lpstr>Uloge kostiju: </vt:lpstr>
      <vt:lpstr>Kemijski sastav kostiju</vt:lpstr>
      <vt:lpstr>Slide 6</vt:lpstr>
      <vt:lpstr>Građa kosti</vt:lpstr>
      <vt:lpstr>Provjeri znanje </vt:lpstr>
      <vt:lpstr>Kostur</vt:lpstr>
      <vt:lpstr>Slide 10</vt:lpstr>
      <vt:lpstr>Kosti glave </vt:lpstr>
      <vt:lpstr>Kost trupa</vt:lpstr>
      <vt:lpstr>Kostur</vt:lpstr>
      <vt:lpstr>Prema obliku i veličini razlikujemo:</vt:lpstr>
      <vt:lpstr>Slide 15</vt:lpstr>
      <vt:lpstr>Slide 16</vt:lpstr>
      <vt:lpstr>Dijelovi zgloba</vt:lpstr>
      <vt:lpstr>Provjeri znanje </vt:lpstr>
      <vt:lpstr>Mišići</vt:lpstr>
      <vt:lpstr>Vrste mišićnih tkiva: </vt:lpstr>
      <vt:lpstr>Dijelovi mišića </vt:lpstr>
      <vt:lpstr>2. Srčano</vt:lpstr>
      <vt:lpstr>3. Glatko</vt:lpstr>
      <vt:lpstr>Svojstva mišića: </vt:lpstr>
      <vt:lpstr> Mišići kostura rade u paru</vt:lpstr>
      <vt:lpstr>Slide 26</vt:lpstr>
      <vt:lpstr>Provjeri znanje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sk-mpovalec</cp:lastModifiedBy>
  <cp:revision>71</cp:revision>
  <dcterms:created xsi:type="dcterms:W3CDTF">2021-01-04T08:54:24Z</dcterms:created>
  <dcterms:modified xsi:type="dcterms:W3CDTF">2021-08-16T12:09:01Z</dcterms:modified>
</cp:coreProperties>
</file>